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2659" y="-994452"/>
            <a:ext cx="9800705" cy="3535447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Pulaski Heights Middle School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2018-2019 School Improvement Plan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3773" y="2782685"/>
            <a:ext cx="7766936" cy="109689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Darryl J. Powell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Principal</a:t>
            </a:r>
          </a:p>
        </p:txBody>
      </p:sp>
      <p:pic>
        <p:nvPicPr>
          <p:cNvPr id="7" name="Picture 6" descr="Image result for pulaski heights middle school histor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46" y="3738578"/>
            <a:ext cx="3946358" cy="22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03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4727"/>
            <a:ext cx="8596668" cy="51622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Duke Talent Identification </a:t>
            </a:r>
            <a:r>
              <a:rPr lang="en-US" b="1" dirty="0" smtClean="0">
                <a:solidFill>
                  <a:schemeClr val="tx1"/>
                </a:solidFill>
              </a:rPr>
              <a:t>Program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54 </a:t>
            </a:r>
            <a:r>
              <a:rPr lang="en-US" dirty="0">
                <a:solidFill>
                  <a:schemeClr val="tx1"/>
                </a:solidFill>
              </a:rPr>
              <a:t>students qualify for the </a:t>
            </a:r>
            <a:r>
              <a:rPr lang="en-US" b="1" dirty="0">
                <a:solidFill>
                  <a:schemeClr val="tx1"/>
                </a:solidFill>
              </a:rPr>
              <a:t>Duke TIP </a:t>
            </a:r>
            <a:r>
              <a:rPr lang="en-US" b="1" dirty="0" smtClean="0">
                <a:solidFill>
                  <a:schemeClr val="tx1"/>
                </a:solidFill>
              </a:rPr>
              <a:t>program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chemeClr val="tx1"/>
                </a:solidFill>
              </a:rPr>
              <a:t>National Junior Honor </a:t>
            </a:r>
            <a:r>
              <a:rPr lang="en-US" b="1" dirty="0" smtClean="0">
                <a:solidFill>
                  <a:schemeClr val="tx1"/>
                </a:solidFill>
              </a:rPr>
              <a:t>Society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81 </a:t>
            </a:r>
            <a:r>
              <a:rPr lang="en-US" dirty="0">
                <a:solidFill>
                  <a:schemeClr val="tx1"/>
                </a:solidFill>
              </a:rPr>
              <a:t>students recognized in the </a:t>
            </a:r>
            <a:r>
              <a:rPr lang="en-US" b="1" dirty="0">
                <a:solidFill>
                  <a:schemeClr val="tx1"/>
                </a:solidFill>
              </a:rPr>
              <a:t>National Junior Honor </a:t>
            </a:r>
            <a:r>
              <a:rPr lang="en-US" b="1" dirty="0" smtClean="0">
                <a:solidFill>
                  <a:schemeClr val="tx1"/>
                </a:solidFill>
              </a:rPr>
              <a:t>Society </a:t>
            </a:r>
            <a:r>
              <a:rPr lang="en-US" dirty="0" smtClean="0">
                <a:solidFill>
                  <a:schemeClr val="tx1"/>
                </a:solidFill>
              </a:rPr>
              <a:t>in 2017.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VIP </a:t>
            </a:r>
            <a:r>
              <a:rPr lang="en-US" b="1" dirty="0" smtClean="0">
                <a:solidFill>
                  <a:schemeClr val="tx1"/>
                </a:solidFill>
              </a:rPr>
              <a:t>Awards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Awards </a:t>
            </a:r>
            <a:r>
              <a:rPr lang="en-US" dirty="0">
                <a:solidFill>
                  <a:schemeClr val="tx1"/>
                </a:solidFill>
              </a:rPr>
              <a:t>for the Most Volunteer Hours for Middle </a:t>
            </a:r>
            <a:r>
              <a:rPr lang="en-US" dirty="0" smtClean="0">
                <a:solidFill>
                  <a:schemeClr val="tx1"/>
                </a:solidFill>
              </a:rPr>
              <a:t>School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PHMS </a:t>
            </a:r>
            <a:r>
              <a:rPr lang="en-US" dirty="0">
                <a:solidFill>
                  <a:schemeClr val="tx1"/>
                </a:solidFill>
              </a:rPr>
              <a:t>has a </a:t>
            </a:r>
            <a:r>
              <a:rPr lang="en-US" b="1" dirty="0">
                <a:solidFill>
                  <a:schemeClr val="tx1"/>
                </a:solidFill>
              </a:rPr>
              <a:t>Science Bowl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eam, participates in </a:t>
            </a:r>
            <a:r>
              <a:rPr lang="en-US" b="1" dirty="0" smtClean="0">
                <a:solidFill>
                  <a:schemeClr val="tx1"/>
                </a:solidFill>
              </a:rPr>
              <a:t>Future </a:t>
            </a:r>
            <a:r>
              <a:rPr lang="en-US" b="1" dirty="0">
                <a:solidFill>
                  <a:schemeClr val="tx1"/>
                </a:solidFill>
              </a:rPr>
              <a:t>Business Leaders of </a:t>
            </a:r>
            <a:r>
              <a:rPr lang="en-US" b="1" dirty="0" smtClean="0">
                <a:solidFill>
                  <a:schemeClr val="tx1"/>
                </a:solidFill>
              </a:rPr>
              <a:t>America, </a:t>
            </a:r>
            <a:r>
              <a:rPr lang="en-US" dirty="0" smtClean="0">
                <a:solidFill>
                  <a:schemeClr val="tx1"/>
                </a:solidFill>
              </a:rPr>
              <a:t>and has received numerous awards for </a:t>
            </a:r>
            <a:r>
              <a:rPr lang="en-US" b="1" dirty="0" smtClean="0">
                <a:solidFill>
                  <a:schemeClr val="tx1"/>
                </a:solidFill>
              </a:rPr>
              <a:t>Math Counts.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Planet </a:t>
            </a:r>
            <a:r>
              <a:rPr lang="en-US" b="1" dirty="0">
                <a:solidFill>
                  <a:schemeClr val="tx1"/>
                </a:solidFill>
              </a:rPr>
              <a:t>Earth </a:t>
            </a:r>
            <a:r>
              <a:rPr lang="en-US" dirty="0">
                <a:solidFill>
                  <a:schemeClr val="tx1"/>
                </a:solidFill>
              </a:rPr>
              <a:t>classes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use an outdoor </a:t>
            </a:r>
            <a:r>
              <a:rPr lang="en-US" dirty="0">
                <a:solidFill>
                  <a:schemeClr val="tx1"/>
                </a:solidFill>
              </a:rPr>
              <a:t>classroom designed by </a:t>
            </a:r>
            <a:r>
              <a:rPr lang="en-US" dirty="0" smtClean="0">
                <a:solidFill>
                  <a:schemeClr val="tx1"/>
                </a:solidFill>
              </a:rPr>
              <a:t>students.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6666" r="4956" b="30702"/>
          <a:stretch/>
        </p:blipFill>
        <p:spPr>
          <a:xfrm>
            <a:off x="7840210" y="994756"/>
            <a:ext cx="3549316" cy="2089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862601"/>
            <a:ext cx="1613234" cy="21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28" y="168399"/>
            <a:ext cx="8596668" cy="164814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Britannic Bold" panose="020B0903060703020204" pitchFamily="34" charset="0"/>
              </a:rPr>
              <a:t>Pulaski Heights Family Is A Community Where Students Are Our Number One Priority</a:t>
            </a:r>
            <a:endParaRPr lang="en-US" b="1" dirty="0">
              <a:solidFill>
                <a:srgbClr val="00B05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24" y="5278929"/>
            <a:ext cx="2170989" cy="1436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78" y="3947086"/>
            <a:ext cx="1189309" cy="1798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04" y="1872783"/>
            <a:ext cx="2588127" cy="1941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4" y="2210712"/>
            <a:ext cx="2842984" cy="2132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14" y="3333984"/>
            <a:ext cx="2459789" cy="18448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03" y="992472"/>
            <a:ext cx="2467811" cy="1850858"/>
          </a:xfrm>
          <a:prstGeom prst="rect">
            <a:avLst/>
          </a:prstGeom>
        </p:spPr>
      </p:pic>
      <p:pic>
        <p:nvPicPr>
          <p:cNvPr id="18" name="Picture 5" descr="DSC_10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6" y="4991247"/>
            <a:ext cx="2535511" cy="16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SC_0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43" y="3094512"/>
            <a:ext cx="2449509" cy="16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oe.homan\Desktop\Soccer\DSC_01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66" y="4873493"/>
            <a:ext cx="2633493" cy="166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IMG_01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52" y="2051624"/>
            <a:ext cx="1904087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Yearbook Pictures\Yearbook-Art Club\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03" y="5264958"/>
            <a:ext cx="2501337" cy="140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04" y="3333984"/>
            <a:ext cx="1297047" cy="172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25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Our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785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At 110 years old, PHMS is one of the oldest and most respected schools in the </a:t>
            </a:r>
            <a:r>
              <a:rPr lang="en-US" dirty="0" smtClean="0"/>
              <a:t>LRSD.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Pulaski </a:t>
            </a:r>
            <a:r>
              <a:rPr lang="en-US" dirty="0"/>
              <a:t>Heights Middle School is consistently among the highest performing middle </a:t>
            </a:r>
            <a:r>
              <a:rPr lang="en-US" dirty="0" smtClean="0"/>
              <a:t>schools </a:t>
            </a:r>
            <a:r>
              <a:rPr lang="en-US" dirty="0"/>
              <a:t>in the LRSD and </a:t>
            </a:r>
            <a:r>
              <a:rPr lang="en-US" dirty="0" smtClean="0"/>
              <a:t>Pulaski County.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Pulaski Heights Middle School attracts and retains a skilled, creative, and dedicated teaching staff.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student population at PHMS remains one of the most diverse populations in the LRSD.</a:t>
            </a:r>
          </a:p>
          <a:p>
            <a:endParaRPr lang="en-US" dirty="0"/>
          </a:p>
        </p:txBody>
      </p:sp>
      <p:sp>
        <p:nvSpPr>
          <p:cNvPr id="4" name="Text Box 2"/>
          <p:cNvSpPr txBox="1">
            <a:spLocks noChangeArrowheads="1" noChangeShapeType="1"/>
          </p:cNvSpPr>
          <p:nvPr/>
        </p:nvSpPr>
        <p:spPr bwMode="auto">
          <a:xfrm>
            <a:off x="11524665" y="7062537"/>
            <a:ext cx="4575176" cy="525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ritannic Bold" panose="020B0903060703020204" pitchFamily="34" charset="0"/>
              </a:rPr>
              <a:t>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3841" y="39163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Britannic Bold" panose="020B0903060703020204" pitchFamily="34" charset="0"/>
              </a:rPr>
              <a:t> </a:t>
            </a:r>
            <a:endParaRPr lang="en-US" dirty="0"/>
          </a:p>
        </p:txBody>
      </p:sp>
      <p:pic>
        <p:nvPicPr>
          <p:cNvPr id="1028" name="Picture 4" descr="Image result for pulaski heights middle school histor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8" y="152405"/>
            <a:ext cx="2298867" cy="15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ulaski heights middle school histor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23" y="168740"/>
            <a:ext cx="1998078" cy="15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 r="-604" b="27720"/>
          <a:stretch/>
        </p:blipFill>
        <p:spPr>
          <a:xfrm>
            <a:off x="3680154" y="5439881"/>
            <a:ext cx="2781320" cy="141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Continuing a Tradition of EXCELLENCE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PHMS teachers consistently participate in </a:t>
            </a:r>
            <a:r>
              <a:rPr lang="en-US" dirty="0" smtClean="0"/>
              <a:t>professional development opportunities </a:t>
            </a:r>
            <a:r>
              <a:rPr lang="en-US" dirty="0"/>
              <a:t>to learn and perfect new and innovated instructional strategies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</a:t>
            </a:r>
            <a:r>
              <a:rPr lang="en-US" dirty="0" smtClean="0"/>
              <a:t>year new </a:t>
            </a:r>
            <a:r>
              <a:rPr lang="en-US" dirty="0"/>
              <a:t>classes are added to the PHMS list of course offerings – Accelerated Physical Science, GT English, GT Math, GT Science, </a:t>
            </a:r>
            <a:r>
              <a:rPr lang="en-US" dirty="0" smtClean="0"/>
              <a:t>               Design </a:t>
            </a:r>
            <a:r>
              <a:rPr lang="en-US" dirty="0"/>
              <a:t>&amp; Modeling, and Imagination Zone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PHMS </a:t>
            </a:r>
            <a:r>
              <a:rPr lang="en-US" dirty="0"/>
              <a:t>is in pursuit of STEAM </a:t>
            </a:r>
            <a:r>
              <a:rPr lang="en-US" dirty="0" smtClean="0"/>
              <a:t>recognition - we </a:t>
            </a:r>
            <a:r>
              <a:rPr lang="en-US" dirty="0"/>
              <a:t>facilitate higher-level courses in </a:t>
            </a:r>
            <a:r>
              <a:rPr lang="en-US" dirty="0" smtClean="0"/>
              <a:t>Science</a:t>
            </a:r>
            <a:r>
              <a:rPr lang="en-US" dirty="0"/>
              <a:t>, Technology, Engineering, Arts, and Mathematics.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7009" r="1611" b="13556"/>
          <a:stretch/>
        </p:blipFill>
        <p:spPr bwMode="auto">
          <a:xfrm>
            <a:off x="9274002" y="1930400"/>
            <a:ext cx="2626894" cy="33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0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7091"/>
            <a:ext cx="8596668" cy="1468582"/>
          </a:xfrm>
        </p:spPr>
        <p:txBody>
          <a:bodyPr>
            <a:normAutofit fontScale="90000"/>
          </a:bodyPr>
          <a:lstStyle/>
          <a:p>
            <a:r>
              <a:rPr lang="en-US" sz="3100" u="sng" dirty="0" smtClean="0">
                <a:solidFill>
                  <a:schemeClr val="tx1"/>
                </a:solidFill>
              </a:rPr>
              <a:t>Focus Area 1: Leadership  </a:t>
            </a: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Goal: Implement and maintain a professional learning community characterized by shared decision making and continuous improvement.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52748"/>
            <a:ext cx="8596668" cy="42893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Shared leadership philosophy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Internal Leadership Team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Monitors instructional efforts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Reviews data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Achieving Leadership Team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Monitors instructional efforts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Monitors school performance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Reviews </a:t>
            </a:r>
            <a:r>
              <a:rPr lang="en-US" dirty="0" smtClean="0">
                <a:solidFill>
                  <a:schemeClr val="tx1"/>
                </a:solidFill>
              </a:rPr>
              <a:t>data</a:t>
            </a:r>
          </a:p>
          <a:p>
            <a:pPr marL="914400" lvl="2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Implementation is monitored by agendas, instructional collaborations, data reporting, and deliberate evaluations.</a:t>
            </a: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38" y="1081867"/>
            <a:ext cx="2446249" cy="183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-1250" r="13750" b="17500"/>
          <a:stretch/>
        </p:blipFill>
        <p:spPr bwMode="auto">
          <a:xfrm>
            <a:off x="8862512" y="4537142"/>
            <a:ext cx="2379579" cy="17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_08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29" y="2835848"/>
            <a:ext cx="2347945" cy="15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2756"/>
            <a:ext cx="8596668" cy="1404851"/>
          </a:xfrm>
        </p:spPr>
        <p:txBody>
          <a:bodyPr>
            <a:normAutofit fontScale="90000"/>
          </a:bodyPr>
          <a:lstStyle/>
          <a:p>
            <a:r>
              <a:rPr lang="en-US" sz="3100" u="sng" dirty="0" smtClean="0">
                <a:solidFill>
                  <a:schemeClr val="tx1"/>
                </a:solidFill>
              </a:rPr>
              <a:t>Focus Area 2:  Effective Instructional Practices</a:t>
            </a:r>
            <a:br>
              <a:rPr lang="en-US" sz="3100" u="sng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Goal: Improve instructional practices that support student achievement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87236"/>
            <a:ext cx="8596668" cy="507076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Instructional Team Structure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Grade level collaborations and PLCs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DOK </a:t>
            </a:r>
            <a:r>
              <a:rPr lang="en-US" dirty="0" smtClean="0">
                <a:solidFill>
                  <a:schemeClr val="tx1"/>
                </a:solidFill>
              </a:rPr>
              <a:t>Implementation and ACT </a:t>
            </a:r>
            <a:r>
              <a:rPr lang="en-US" dirty="0">
                <a:solidFill>
                  <a:schemeClr val="tx1"/>
                </a:solidFill>
              </a:rPr>
              <a:t>Aspire tested skills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Read 180 and Math 180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School Wide Reading Initiative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Partnership with UALR for tutoring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GT </a:t>
            </a:r>
            <a:r>
              <a:rPr lang="en-US" dirty="0" smtClean="0">
                <a:solidFill>
                  <a:schemeClr val="tx1"/>
                </a:solidFill>
              </a:rPr>
              <a:t>courses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Disciplinary </a:t>
            </a:r>
            <a:r>
              <a:rPr lang="en-US" dirty="0">
                <a:solidFill>
                  <a:schemeClr val="tx1"/>
                </a:solidFill>
              </a:rPr>
              <a:t>literacy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Reading comprehension skills focus in traditional classes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Project Based </a:t>
            </a:r>
            <a:r>
              <a:rPr lang="en-US" dirty="0" smtClean="0">
                <a:solidFill>
                  <a:schemeClr val="tx1"/>
                </a:solidFill>
              </a:rPr>
              <a:t>Learning</a:t>
            </a: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Implementation is monitored through classroom observations, collaborations, lesson plan reviews, data analysis, and student feedback.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0" y="2174950"/>
            <a:ext cx="3572125" cy="266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6255"/>
            <a:ext cx="8596668" cy="1764145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chemeClr val="tx1"/>
                </a:solidFill>
              </a:rPr>
              <a:t>Focus Area 3: Student Growth and Achievement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Goal: Improve core instructional practices that support student achievement and growth.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36617"/>
            <a:ext cx="8596668" cy="443068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Use data for correct student placements, interventions, and additional support to remain on track to meet academic goals.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Accelerated Math, GT, Pre-AP, Traditional, Inclusion, Resource, Math 180 and Read 180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 school credit courses: Algebra 1, French, Spanish, and Accelerated Physical Science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Achievement </a:t>
            </a:r>
            <a:r>
              <a:rPr lang="en-US" dirty="0">
                <a:solidFill>
                  <a:schemeClr val="tx1"/>
                </a:solidFill>
              </a:rPr>
              <a:t>goals for </a:t>
            </a:r>
            <a:r>
              <a:rPr lang="en-US" dirty="0" smtClean="0">
                <a:solidFill>
                  <a:schemeClr val="tx1"/>
                </a:solidFill>
              </a:rPr>
              <a:t>Literacy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Math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dirty="0" smtClean="0">
                <a:solidFill>
                  <a:schemeClr val="tx1"/>
                </a:solidFill>
              </a:rPr>
              <a:t>Science</a:t>
            </a:r>
            <a:r>
              <a:rPr lang="en-US" dirty="0">
                <a:solidFill>
                  <a:schemeClr val="tx1"/>
                </a:solidFill>
              </a:rPr>
              <a:t>: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Decrease In </a:t>
            </a:r>
            <a:r>
              <a:rPr lang="en-US" dirty="0" smtClean="0">
                <a:solidFill>
                  <a:schemeClr val="tx1"/>
                </a:solidFill>
              </a:rPr>
              <a:t>Need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Support </a:t>
            </a:r>
            <a:r>
              <a:rPr lang="en-US" dirty="0">
                <a:solidFill>
                  <a:schemeClr val="tx1"/>
                </a:solidFill>
              </a:rPr>
              <a:t>by 3% </a:t>
            </a:r>
            <a:r>
              <a:rPr lang="en-US" dirty="0" smtClean="0">
                <a:solidFill>
                  <a:schemeClr val="tx1"/>
                </a:solidFill>
              </a:rPr>
              <a:t>annually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Increase the number of Ready and Exceeding by 3% </a:t>
            </a:r>
            <a:r>
              <a:rPr lang="en-US" dirty="0" smtClean="0">
                <a:solidFill>
                  <a:schemeClr val="tx1"/>
                </a:solidFill>
              </a:rPr>
              <a:t>annually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At </a:t>
            </a:r>
            <a:r>
              <a:rPr lang="en-US" dirty="0">
                <a:solidFill>
                  <a:schemeClr val="tx1"/>
                </a:solidFill>
              </a:rPr>
              <a:t>least 50% of population will score at the 50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percentile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Implementation is monitored by classroom observations, CFAs, Math and Reading inventories, STAR, NWEA interims, and ACT Aspire summative assessment.</a:t>
            </a:r>
          </a:p>
          <a:p>
            <a:pPr lvl="1"/>
            <a:endParaRPr lang="en-US" dirty="0"/>
          </a:p>
        </p:txBody>
      </p:sp>
      <p:pic>
        <p:nvPicPr>
          <p:cNvPr id="5" name="Picture 7" descr="DSC_0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857230"/>
            <a:ext cx="2534652" cy="16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4" y="3552725"/>
            <a:ext cx="3152274" cy="235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4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2633"/>
            <a:ext cx="8596668" cy="1647767"/>
          </a:xfrm>
        </p:spPr>
        <p:txBody>
          <a:bodyPr>
            <a:normAutofit fontScale="90000"/>
          </a:bodyPr>
          <a:lstStyle/>
          <a:p>
            <a:r>
              <a:rPr lang="en-US" sz="3100" u="sng" dirty="0" smtClean="0">
                <a:solidFill>
                  <a:schemeClr val="tx1"/>
                </a:solidFill>
              </a:rPr>
              <a:t>Focus Area 4: School Culture and Discipline</a:t>
            </a:r>
            <a:br>
              <a:rPr lang="en-US" sz="3100" u="sng" dirty="0" smtClean="0">
                <a:solidFill>
                  <a:schemeClr val="tx1"/>
                </a:solidFill>
              </a:rPr>
            </a:br>
            <a:r>
              <a:rPr lang="en-US" sz="2800" u="sng" dirty="0" smtClean="0">
                <a:solidFill>
                  <a:schemeClr val="tx1"/>
                </a:solidFill>
              </a:rPr>
              <a:t/>
            </a:r>
            <a:br>
              <a:rPr lang="en-US" sz="2800" u="sng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Goal: to create and maintain a school culture that fosters students achievement and positive behavior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37113"/>
            <a:ext cx="8596668" cy="47382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School Culture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Teachers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ransfer rates are low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Feel </a:t>
            </a:r>
            <a:r>
              <a:rPr lang="en-US" dirty="0">
                <a:solidFill>
                  <a:schemeClr val="tx1"/>
                </a:solidFill>
              </a:rPr>
              <a:t>supported by </a:t>
            </a:r>
            <a:r>
              <a:rPr lang="en-US" dirty="0" smtClean="0">
                <a:solidFill>
                  <a:schemeClr val="tx1"/>
                </a:solidFill>
              </a:rPr>
              <a:t>administration and treated professionally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Feel it is a good place to work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Students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Feel safe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Understand expectations and are treated </a:t>
            </a:r>
            <a:r>
              <a:rPr lang="en-US" dirty="0">
                <a:solidFill>
                  <a:schemeClr val="tx1"/>
                </a:solidFill>
              </a:rPr>
              <a:t>fairly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Parents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Feel children are safe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PHMS is a top choice for families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PTSA is active</a:t>
            </a:r>
          </a:p>
          <a:p>
            <a:pPr marL="914400" lvl="2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Implementation </a:t>
            </a:r>
            <a:r>
              <a:rPr lang="en-US" dirty="0">
                <a:solidFill>
                  <a:schemeClr val="tx1"/>
                </a:solidFill>
              </a:rPr>
              <a:t>is monitored by parent involvement participation, students disciplinary dynamics, and overall teacher morale.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2"/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24330" r="15576" b="10789"/>
          <a:stretch/>
        </p:blipFill>
        <p:spPr bwMode="auto">
          <a:xfrm>
            <a:off x="8024383" y="2243339"/>
            <a:ext cx="3193738" cy="20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8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4567"/>
            <a:ext cx="8596668" cy="1755833"/>
          </a:xfrm>
        </p:spPr>
        <p:txBody>
          <a:bodyPr>
            <a:normAutofit/>
          </a:bodyPr>
          <a:lstStyle/>
          <a:p>
            <a:r>
              <a:rPr lang="en-US" sz="3100" u="sng" dirty="0" smtClean="0">
                <a:solidFill>
                  <a:schemeClr val="tx1"/>
                </a:solidFill>
              </a:rPr>
              <a:t>Focus Area 5: Parent Engagement</a:t>
            </a:r>
            <a:br>
              <a:rPr lang="en-US" sz="3100" u="sng" dirty="0" smtClean="0">
                <a:solidFill>
                  <a:schemeClr val="tx1"/>
                </a:solidFill>
              </a:rPr>
            </a:br>
            <a:r>
              <a:rPr lang="en-US" sz="3100" u="sng" dirty="0" smtClean="0">
                <a:solidFill>
                  <a:schemeClr val="tx1"/>
                </a:solidFill>
              </a:rPr>
              <a:t/>
            </a:r>
            <a:br>
              <a:rPr lang="en-US" sz="3100" u="sng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Goal: Improve adult practices that support student achievement and growth.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Parents are partners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Parent Involvement Plan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Customer Service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PTSA collaborations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Teachers lounge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Desktop computers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Deck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Grounds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School Wide Reading Initiative</a:t>
            </a:r>
          </a:p>
          <a:p>
            <a:pPr marL="914400" lvl="2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Implementation is monitored by the parent facilitator and other PHMS stakeholders.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18" y="4441130"/>
            <a:ext cx="3700712" cy="2080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b="27907"/>
          <a:stretch/>
        </p:blipFill>
        <p:spPr>
          <a:xfrm>
            <a:off x="9012331" y="1679860"/>
            <a:ext cx="2242886" cy="22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8613" y="252153"/>
            <a:ext cx="8596313" cy="1320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Celebrations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0901"/>
            <a:ext cx="8596313" cy="559446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5600" dirty="0" smtClean="0"/>
              <a:t> </a:t>
            </a:r>
          </a:p>
          <a:p>
            <a:r>
              <a:rPr lang="en-US" sz="4900" b="1" dirty="0" smtClean="0">
                <a:solidFill>
                  <a:schemeClr val="tx1"/>
                </a:solidFill>
              </a:rPr>
              <a:t>Annual Foreign Language Trips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700" dirty="0">
                <a:solidFill>
                  <a:schemeClr val="tx1"/>
                </a:solidFill>
              </a:rPr>
              <a:t>France, Spain, England, Italy, Switzerland, Greece, Morocco, Costa Rica, and Dominican </a:t>
            </a:r>
            <a:r>
              <a:rPr lang="en-US" sz="4700" dirty="0" smtClean="0">
                <a:solidFill>
                  <a:schemeClr val="tx1"/>
                </a:solidFill>
              </a:rPr>
              <a:t>Republic</a:t>
            </a:r>
          </a:p>
          <a:p>
            <a:pPr marL="457200" lvl="1" indent="0">
              <a:buNone/>
            </a:pPr>
            <a:endParaRPr lang="en-US" sz="4700" b="1" dirty="0" smtClean="0">
              <a:solidFill>
                <a:schemeClr val="tx1"/>
              </a:solidFill>
            </a:endParaRPr>
          </a:p>
          <a:p>
            <a:pPr marL="342900" lvl="1" indent="-342900"/>
            <a:r>
              <a:rPr lang="en-US" sz="4900" b="1" dirty="0" smtClean="0">
                <a:solidFill>
                  <a:schemeClr val="tx1"/>
                </a:solidFill>
              </a:rPr>
              <a:t>PBL- </a:t>
            </a:r>
            <a:r>
              <a:rPr lang="en-US" sz="4600" dirty="0">
                <a:solidFill>
                  <a:schemeClr val="tx1"/>
                </a:solidFill>
              </a:rPr>
              <a:t>In coordination with </a:t>
            </a:r>
            <a:r>
              <a:rPr lang="en-US" sz="4600" b="1" dirty="0">
                <a:solidFill>
                  <a:schemeClr val="tx1"/>
                </a:solidFill>
              </a:rPr>
              <a:t>Central Arkansas Water</a:t>
            </a:r>
            <a:r>
              <a:rPr lang="en-US" sz="4600" dirty="0">
                <a:solidFill>
                  <a:schemeClr val="tx1"/>
                </a:solidFill>
              </a:rPr>
              <a:t>, PHMS science and EAST student will participate in real-life project based learning activities. </a:t>
            </a:r>
          </a:p>
          <a:p>
            <a:pPr marL="0" indent="0">
              <a:buNone/>
            </a:pPr>
            <a:endParaRPr lang="en-US" sz="4900" b="1" dirty="0" smtClean="0">
              <a:solidFill>
                <a:schemeClr val="tx1"/>
              </a:solidFill>
            </a:endParaRPr>
          </a:p>
          <a:p>
            <a:r>
              <a:rPr lang="en-US" sz="4900" b="1" dirty="0" smtClean="0">
                <a:solidFill>
                  <a:schemeClr val="tx1"/>
                </a:solidFill>
              </a:rPr>
              <a:t>Quiz Bowl 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700" dirty="0">
                <a:solidFill>
                  <a:schemeClr val="tx1"/>
                </a:solidFill>
              </a:rPr>
              <a:t>A</a:t>
            </a:r>
            <a:r>
              <a:rPr lang="en-US" sz="4700" dirty="0" smtClean="0">
                <a:solidFill>
                  <a:schemeClr val="tx1"/>
                </a:solidFill>
              </a:rPr>
              <a:t>ttended the Nationals in New Orleans for the past 8 years.</a:t>
            </a:r>
          </a:p>
          <a:p>
            <a:endParaRPr lang="en-US" sz="4900" b="1" dirty="0">
              <a:solidFill>
                <a:schemeClr val="tx1"/>
              </a:solidFill>
            </a:endParaRPr>
          </a:p>
          <a:p>
            <a:r>
              <a:rPr lang="en-US" sz="4900" b="1" dirty="0" smtClean="0">
                <a:solidFill>
                  <a:schemeClr val="tx1"/>
                </a:solidFill>
              </a:rPr>
              <a:t>National History 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700" dirty="0" smtClean="0">
                <a:solidFill>
                  <a:schemeClr val="tx1"/>
                </a:solidFill>
              </a:rPr>
              <a:t>Won 1st and 2nd in state competitions and some students attend the national competition in Maryland.</a:t>
            </a:r>
          </a:p>
          <a:p>
            <a:endParaRPr lang="en-US" sz="4900" b="1" dirty="0" smtClean="0">
              <a:solidFill>
                <a:schemeClr val="tx1"/>
              </a:solidFill>
            </a:endParaRPr>
          </a:p>
          <a:p>
            <a:r>
              <a:rPr lang="en-US" sz="4900" b="1" dirty="0" smtClean="0">
                <a:solidFill>
                  <a:schemeClr val="tx1"/>
                </a:solidFill>
              </a:rPr>
              <a:t>EAST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700" dirty="0" smtClean="0">
                <a:solidFill>
                  <a:schemeClr val="tx1"/>
                </a:solidFill>
              </a:rPr>
              <a:t>Consistently rated as a superior program at the annual EAST Partnership conference. </a:t>
            </a:r>
            <a:endParaRPr lang="en-US" sz="47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56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8" descr="DSC_03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98" y="2919283"/>
            <a:ext cx="3200400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ulaski heights middle school histor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403" y="5164556"/>
            <a:ext cx="2063861" cy="154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" r="-1" b="29097"/>
          <a:stretch/>
        </p:blipFill>
        <p:spPr>
          <a:xfrm>
            <a:off x="8837446" y="245776"/>
            <a:ext cx="2477503" cy="25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</TotalTime>
  <Words>583</Words>
  <Application>Microsoft Office PowerPoint</Application>
  <PresentationFormat>Custom</PresentationFormat>
  <Paragraphs>118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Facet</vt:lpstr>
      <vt:lpstr>Pulaski Heights Middle School  2018-2019 School Improvement Plan</vt:lpstr>
      <vt:lpstr>Our History</vt:lpstr>
      <vt:lpstr>Continuing a Tradition of EXCELLENCE</vt:lpstr>
      <vt:lpstr>Focus Area 1: Leadership    Goal: Implement and maintain a professional learning community characterized by shared decision making and continuous improvement. </vt:lpstr>
      <vt:lpstr>Focus Area 2:  Effective Instructional Practices  Goal: Improve instructional practices that support student achievement</vt:lpstr>
      <vt:lpstr>Focus Area 3: Student Growth and Achievement  Goal: Improve core instructional practices that support student achievement and growth.</vt:lpstr>
      <vt:lpstr>Focus Area 4: School Culture and Discipline  Goal: to create and maintain a school culture that fosters students achievement and positive behavior </vt:lpstr>
      <vt:lpstr>Focus Area 5: Parent Engagement  Goal: Improve adult practices that support student achievement and growth.</vt:lpstr>
      <vt:lpstr>Celebrations</vt:lpstr>
      <vt:lpstr>Celebrations</vt:lpstr>
      <vt:lpstr>Pulaski Heights Family Is A Community Where Students Are Our Number One Priority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Pulaski Heights Middle School  School Improvement Plan</dc:title>
  <dc:creator>Thompson1, Joy</dc:creator>
  <cp:lastModifiedBy>Powell, Darryl</cp:lastModifiedBy>
  <cp:revision>32</cp:revision>
  <dcterms:created xsi:type="dcterms:W3CDTF">2018-09-17T16:00:23Z</dcterms:created>
  <dcterms:modified xsi:type="dcterms:W3CDTF">2018-09-18T17:39:48Z</dcterms:modified>
</cp:coreProperties>
</file>